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2" r:id="rId3"/>
    <p:sldId id="283" r:id="rId4"/>
    <p:sldId id="257" r:id="rId5"/>
    <p:sldId id="258" r:id="rId6"/>
    <p:sldId id="260" r:id="rId7"/>
    <p:sldId id="261" r:id="rId8"/>
    <p:sldId id="284" r:id="rId9"/>
    <p:sldId id="262" r:id="rId10"/>
    <p:sldId id="267" r:id="rId11"/>
    <p:sldId id="269" r:id="rId12"/>
    <p:sldId id="268" r:id="rId13"/>
    <p:sldId id="270" r:id="rId14"/>
    <p:sldId id="285" r:id="rId15"/>
    <p:sldId id="271" r:id="rId16"/>
    <p:sldId id="272" r:id="rId17"/>
    <p:sldId id="275" r:id="rId18"/>
    <p:sldId id="276" r:id="rId19"/>
    <p:sldId id="277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3" autoAdjust="0"/>
    <p:restoredTop sz="94660"/>
  </p:normalViewPr>
  <p:slideViewPr>
    <p:cSldViewPr>
      <p:cViewPr>
        <p:scale>
          <a:sx n="60" d="100"/>
          <a:sy n="60" d="100"/>
        </p:scale>
        <p:origin x="-96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15F5D4F-BCE5-4C5C-92EE-F8F39E53145F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2B4CB9D-5681-4160-AB42-14B493255C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00" y="2143116"/>
            <a:ext cx="8143900" cy="250033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</a:rPr>
              <a:t>Тарас Шевченко – </a:t>
            </a:r>
            <a:r>
              <a:rPr lang="uk-UA" sz="7200" b="1" dirty="0" smtClean="0">
                <a:latin typeface="Monotype Corsiva" pitchFamily="66" charset="0"/>
              </a:rPr>
              <a:t>видатний художник</a:t>
            </a:r>
            <a:endParaRPr lang="ru-RU" sz="7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643182"/>
            <a:ext cx="7498080" cy="2000264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latin typeface="Monotype Corsiva" pitchFamily="66" charset="0"/>
              </a:rPr>
              <a:t>Цикл </a:t>
            </a:r>
            <a:br>
              <a:rPr lang="uk-UA" sz="6000" b="1" dirty="0" smtClean="0">
                <a:latin typeface="Monotype Corsiva" pitchFamily="66" charset="0"/>
              </a:rPr>
            </a:br>
            <a:r>
              <a:rPr lang="uk-UA" sz="6000" b="1" dirty="0" smtClean="0">
                <a:latin typeface="Monotype Corsiva" pitchFamily="66" charset="0"/>
              </a:rPr>
              <a:t>“ Мальовнича Україна “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064" y="6012160"/>
            <a:ext cx="4075936" cy="845840"/>
          </a:xfrm>
        </p:spPr>
        <p:txBody>
          <a:bodyPr>
            <a:noAutofit/>
          </a:bodyPr>
          <a:lstStyle/>
          <a:p>
            <a:r>
              <a:rPr lang="uk-UA" sz="3200" b="1" spc="300" dirty="0" smtClean="0">
                <a:solidFill>
                  <a:schemeClr val="tx1"/>
                </a:solidFill>
                <a:latin typeface="Monotype Corsiva" pitchFamily="66" charset="0"/>
              </a:rPr>
              <a:t>“ Дари в Чигирині “</a:t>
            </a:r>
            <a:endParaRPr lang="ru-RU" sz="3200" b="1" spc="3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7358114" cy="53659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5857892"/>
            <a:ext cx="3075804" cy="631526"/>
          </a:xfrm>
        </p:spPr>
        <p:txBody>
          <a:bodyPr>
            <a:normAutofit/>
          </a:bodyPr>
          <a:lstStyle/>
          <a:p>
            <a:r>
              <a:rPr lang="uk-UA" sz="3200" b="1" spc="300" dirty="0" smtClean="0">
                <a:solidFill>
                  <a:schemeClr val="tx1"/>
                </a:solidFill>
                <a:latin typeface="Monotype Corsiva" pitchFamily="66" charset="0"/>
              </a:rPr>
              <a:t>“ Старости “ </a:t>
            </a:r>
            <a:endParaRPr lang="ru-RU" sz="3200" b="1" spc="3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7229475" cy="4695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5786454"/>
            <a:ext cx="3500430" cy="1071546"/>
          </a:xfrm>
        </p:spPr>
        <p:txBody>
          <a:bodyPr>
            <a:normAutofit/>
          </a:bodyPr>
          <a:lstStyle/>
          <a:p>
            <a:r>
              <a:rPr lang="uk-UA" sz="3200" b="1" spc="300" dirty="0" smtClean="0">
                <a:solidFill>
                  <a:schemeClr val="tx1"/>
                </a:solidFill>
                <a:latin typeface="Monotype Corsiva" pitchFamily="66" charset="0"/>
              </a:rPr>
              <a:t>“ Судня рада ”</a:t>
            </a:r>
            <a:endParaRPr lang="ru-RU" sz="3200" b="1" spc="3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6858048" cy="5138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704082" cy="2786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855044" cy="2786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643314"/>
            <a:ext cx="3857652" cy="2890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шевченко\Автопортрет. 1847. Папір, олівец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535513" cy="5941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шевченко\Закревська г.і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28604"/>
            <a:ext cx="4199201" cy="5940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:\Users\Пользователь\Desktop\шевченко\Портрет Агати Омелянівни Ускової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27"/>
            <a:ext cx="4572032" cy="64528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Пользователь\Desktop\шевченко\ликері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14290"/>
            <a:ext cx="5035542" cy="6429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шевченко\Taras_Shevchenko_selfportrait_oil_1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071966" cy="5572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00562" y="2071678"/>
            <a:ext cx="4643438" cy="3786214"/>
          </a:xfrm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Чоло юнацьке - побіліле,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Гарячі очі пропікають світ -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На Україну б, на Дніпро летіти,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Як рідних серцю хочеться орбіт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Пользователь\Desktop\шевченко\автопортрет 1845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8399"/>
            <a:ext cx="4820440" cy="59924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29058" y="928670"/>
            <a:ext cx="5000660" cy="5357826"/>
          </a:xfrm>
        </p:spPr>
        <p:txBody>
          <a:bodyPr anchor="t">
            <a:noAutofit/>
          </a:bodyPr>
          <a:lstStyle/>
          <a:p>
            <a:pPr algn="ctr"/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О, доки ж ми такими </a:t>
            </a:r>
            <a:r>
              <a:rPr lang="uk-UA" sz="2400" b="1" spc="300" dirty="0" err="1" smtClean="0">
                <a:solidFill>
                  <a:schemeClr val="tx1"/>
                </a:solidFill>
                <a:latin typeface="Monotype Corsiva" pitchFamily="66" charset="0"/>
              </a:rPr>
              <a:t>будем</a:t>
            </a: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, доки ми,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Подумавши про підле і жорстоке,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Готові розпливатись сліз потоками.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Не треба сліз! Вже їх занадто </a:t>
            </a:r>
            <a:r>
              <a:rPr lang="uk-UA" sz="2400" b="1" spc="300" dirty="0" err="1" smtClean="0">
                <a:solidFill>
                  <a:schemeClr val="tx1"/>
                </a:solidFill>
                <a:latin typeface="Monotype Corsiva" pitchFamily="66" charset="0"/>
              </a:rPr>
              <a:t>много</a:t>
            </a: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 – 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Аж плавляться піски, чорніє світ.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Тарас так розуміюче, так строго,</a:t>
            </a:r>
            <a:b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spc="300" dirty="0" smtClean="0">
                <a:solidFill>
                  <a:schemeClr val="tx1"/>
                </a:solidFill>
                <a:latin typeface="Monotype Corsiva" pitchFamily="66" charset="0"/>
              </a:rPr>
              <a:t>Довірливо вдивляється у світ.</a:t>
            </a:r>
            <a:endParaRPr lang="ru-RU" sz="2400" b="1" spc="3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Picture 3" descr="C:\Users\Пользователь\Desktop\шевченко\автопортрет 1845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3844296" cy="5286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858000"/>
          </a:xfrm>
        </p:spPr>
        <p:txBody>
          <a:bodyPr anchor="t">
            <a:no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Нема надії на звільнення. Нема!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Кругом неволя і кругом тюрма.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Нудьга. Жара. Безвітряність.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Безвихідність. Безпорадність.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             Непроглядь.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Болить душа, думки –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            і ті болять!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Він  чи не в перше похилив плече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Під тягарем, що давить і пече.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Та все ж самодержавний ти одвів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        кулак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Од бідних байгушів. Сьогодні! Згодом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ти станеш їм і пам’яттю й народом.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Сумлінням, честю. Чесної чесніш,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Коли свячений гайдамацький ніж</a:t>
            </a:r>
            <a:b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Monotype Corsiva" pitchFamily="66" charset="0"/>
              </a:rPr>
              <a:t>У  “ захалявній ” випорсне з рядка.</a:t>
            </a:r>
            <a:endParaRPr lang="ru-RU" sz="28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28728" y="357166"/>
            <a:ext cx="7407275" cy="99695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Monotype Corsiva" pitchFamily="66" charset="0"/>
              </a:rPr>
              <a:t>Мета</a:t>
            </a:r>
            <a:r>
              <a:rPr lang="ru-RU" sz="6600" b="1" dirty="0" smtClean="0">
                <a:latin typeface="Monotype Corsiva" pitchFamily="66" charset="0"/>
              </a:rPr>
              <a:t>:</a:t>
            </a:r>
            <a:endParaRPr lang="ru-RU" sz="6600" b="1" dirty="0">
              <a:latin typeface="Monotype Corsiva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428728" y="1857364"/>
            <a:ext cx="7407275" cy="4294187"/>
          </a:xfrm>
          <a:ln>
            <a:noFill/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ru-RU" sz="3600" b="1" dirty="0" err="1" smtClean="0">
                <a:latin typeface="Monotype Corsiva" pitchFamily="66" charset="0"/>
              </a:rPr>
              <a:t>Розкрити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</a:rPr>
              <a:t>живописну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</a:rPr>
              <a:t>спадщину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</a:rPr>
              <a:t>Шевченка</a:t>
            </a:r>
            <a:r>
              <a:rPr lang="ru-RU" sz="3600" b="1" dirty="0" smtClean="0">
                <a:latin typeface="Monotype Corsiva" pitchFamily="66" charset="0"/>
              </a:rPr>
              <a:t> ;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uk-UA" sz="3600" b="1" dirty="0" smtClean="0">
                <a:latin typeface="Monotype Corsiva" pitchFamily="66" charset="0"/>
              </a:rPr>
              <a:t>Сприяти розвитку вміння читати художнє полотно;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uk-UA" sz="3600" b="1" dirty="0" err="1" smtClean="0">
                <a:latin typeface="Monotype Corsiva" pitchFamily="66" charset="0"/>
              </a:rPr>
              <a:t>Зв’язно</a:t>
            </a:r>
            <a:r>
              <a:rPr lang="uk-UA" sz="3600" b="1" dirty="0" smtClean="0">
                <a:latin typeface="Monotype Corsiva" pitchFamily="66" charset="0"/>
              </a:rPr>
              <a:t> висловлювати свої думки;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uk-UA" sz="3600" b="1" dirty="0" smtClean="0">
                <a:latin typeface="Monotype Corsiva" pitchFamily="66" charset="0"/>
              </a:rPr>
              <a:t>Виховувати любов до мистецтва, почуття прекрасного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857364"/>
            <a:ext cx="4929190" cy="4286280"/>
          </a:xfrm>
        </p:spPr>
        <p:txBody>
          <a:bodyPr anchor="t"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Три тіні поглипують з-поза плеча…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Солдатчина, смерть, забуття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на чужині,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Але що так молодо світить свіча!</a:t>
            </a:r>
            <a:b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Monotype Corsiva" pitchFamily="66" charset="0"/>
              </a:rPr>
              <a:t>І тіні  гаяться, ховаються тіні.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3" name="Picture 2" descr="C:\Users\Пользователь\Desktop\шевченко\Автопортрет зі свічкою. 1860. Папір, офорт, акватин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8604"/>
            <a:ext cx="4678388" cy="59167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Пользователь\Desktop\шевченко\Автопортрет зі свічкою. 1860. Папір, офорт, акватин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214842" cy="5559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715000"/>
            <a:ext cx="850109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Monotype Corsiva" pitchFamily="66" charset="0"/>
              </a:rPr>
              <a:t>Диплом Т. Шевченка на звання академіка</a:t>
            </a:r>
            <a:endParaRPr lang="ru-RU" sz="3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C:\Users\Пользователь\Desktop\шевченко\Диплом Т. Шевченка на звання академі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7166"/>
            <a:ext cx="7553348" cy="5519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шевченко\пам’ятник в канев1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500042"/>
            <a:ext cx="7553713" cy="600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00100" y="500042"/>
            <a:ext cx="4572000" cy="1211262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Monotype Corsiva" pitchFamily="66" charset="0"/>
              </a:rPr>
              <a:t>Епіграф</a:t>
            </a:r>
            <a:r>
              <a:rPr lang="uk-UA" sz="4400" b="1" dirty="0" smtClean="0">
                <a:latin typeface="Monotype Corsiva" pitchFamily="66" charset="0"/>
              </a:rPr>
              <a:t>: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071802" y="2285992"/>
            <a:ext cx="5786437" cy="421481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3200" b="1" dirty="0" smtClean="0">
                <a:solidFill>
                  <a:schemeClr val="tx1"/>
                </a:solidFill>
                <a:latin typeface="Monotype Corsiva" pitchFamily="66" charset="0"/>
              </a:rPr>
              <a:t>Шевченко стоїть у ряду великих універсальних геніїв людства, вивчення творчості яких допомагає створенню справжньої традиції  національної культури в багатьох її галузях – у філософії, естетиці, драматургії, поезії, прозі, живопису, музиці.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шевченко\0_2869e_6dec57b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5728"/>
            <a:ext cx="5072098" cy="6143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шевченко\селянська род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71480"/>
            <a:ext cx="7072362" cy="56578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29256" y="6143644"/>
            <a:ext cx="3714744" cy="714356"/>
          </a:xfrm>
        </p:spPr>
        <p:txBody>
          <a:bodyPr>
            <a:normAutofit fontScale="90000"/>
          </a:bodyPr>
          <a:lstStyle/>
          <a:p>
            <a:r>
              <a:rPr lang="uk-UA" sz="3200" b="1" spc="300" dirty="0" err="1" smtClean="0">
                <a:solidFill>
                  <a:schemeClr val="tx1"/>
                </a:solidFill>
                <a:latin typeface="Monotype Corsiva" pitchFamily="66" charset="0"/>
              </a:rPr>
              <a:t>“Селянська</a:t>
            </a:r>
            <a:r>
              <a:rPr lang="uk-UA" sz="3200" b="1" spc="3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uk-UA" sz="3200" b="1" spc="300" dirty="0" err="1" smtClean="0">
                <a:solidFill>
                  <a:schemeClr val="tx1"/>
                </a:solidFill>
                <a:latin typeface="Monotype Corsiva" pitchFamily="66" charset="0"/>
              </a:rPr>
              <a:t>родина”</a:t>
            </a:r>
            <a:endParaRPr lang="ru-RU" sz="3200" b="1" spc="3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шевченко\кате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00042"/>
            <a:ext cx="4628389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498080" cy="6000792"/>
          </a:xfrm>
        </p:spPr>
        <p:txBody>
          <a:bodyPr anchor="t">
            <a:noAutofit/>
          </a:bodyPr>
          <a:lstStyle/>
          <a:p>
            <a:pPr algn="ctr"/>
            <a:r>
              <a:rPr lang="uk-UA" sz="4400" b="1" dirty="0" smtClean="0">
                <a:latin typeface="Monotype Corsiva" pitchFamily="66" charset="0"/>
              </a:rPr>
              <a:t>Кохайтеся, чорнобриві,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Та не з москалями,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То москалі – чужіє люде,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Роблять лихо з вами.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/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Москаль любить жартуючи,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Жартуючи кине,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Піде в свою Московщину,</a:t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latin typeface="Monotype Corsiva" pitchFamily="66" charset="0"/>
              </a:rPr>
              <a:t>А дівчина гине.</a:t>
            </a:r>
            <a:r>
              <a:rPr lang="uk-UA" sz="4000" dirty="0" smtClean="0">
                <a:latin typeface="Monotype Corsiva" pitchFamily="66" charset="0"/>
              </a:rPr>
              <a:t/>
            </a:r>
            <a:br>
              <a:rPr lang="uk-UA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" name="Picture 2" descr="C:\Users\Пользователь\Desktop\шевченко\кате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210" y="500042"/>
            <a:ext cx="4628389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шевченко\циганка-вор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4"/>
            <a:ext cx="4648196" cy="6073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0042"/>
            <a:ext cx="4572032" cy="59756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шевченко\байгуші під вікн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728"/>
            <a:ext cx="4883059" cy="6196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128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Тарас Шевченко – видатний художник</vt:lpstr>
      <vt:lpstr>Мета:</vt:lpstr>
      <vt:lpstr>Епіграф:</vt:lpstr>
      <vt:lpstr>Слайд 4</vt:lpstr>
      <vt:lpstr>“Селянська родина”</vt:lpstr>
      <vt:lpstr>Кохайтеся, чорнобриві, Та не з москалями, То москалі – чужіє люде, Роблять лихо з вами.  Москаль любить жартуючи, Жартуючи кине, Піде в свою Московщину, А дівчина гине. </vt:lpstr>
      <vt:lpstr>Слайд 7</vt:lpstr>
      <vt:lpstr>Слайд 8</vt:lpstr>
      <vt:lpstr>Слайд 9</vt:lpstr>
      <vt:lpstr>Цикл  “ Мальовнича Україна “</vt:lpstr>
      <vt:lpstr>“ Дари в Чигирині “</vt:lpstr>
      <vt:lpstr>“ Старости “ </vt:lpstr>
      <vt:lpstr>“ Судня рада ”</vt:lpstr>
      <vt:lpstr>Слайд 14</vt:lpstr>
      <vt:lpstr>Слайд 15</vt:lpstr>
      <vt:lpstr>Слайд 16</vt:lpstr>
      <vt:lpstr>Чоло юнацьке - побіліле, Гарячі очі пропікають світ - На Україну б, на Дніпро летіти, Як рідних серцю хочеться орбіт</vt:lpstr>
      <vt:lpstr>О, доки ж ми такими будем, доки ми, Подумавши про підле і жорстоке, Готові розпливатись сліз потоками. Не треба сліз! Вже їх занадто много –   Аж плавляться піски, чорніє світ. Тарас так розуміюче, так строго, Довірливо вдивляється у світ.</vt:lpstr>
      <vt:lpstr>Нема надії на звільнення. Нема! Кругом неволя і кругом тюрма. Нудьга. Жара. Безвітряність. Безвихідність. Безпорадність.                                                   Непроглядь. Болить душа, думки –                                                  і ті болять! Він  чи не в перше похилив плече Під тягарем, що давить і пече. Та все ж самодержавний ти одвів                                              кулак Од бідних байгушів. Сьогодні! Згодом ти станеш їм і пам’яттю й народом. Сумлінням, честю. Чесної чесніш, Коли свячений гайдамацький ніж У  “ захалявній ” випорсне з рядка.</vt:lpstr>
      <vt:lpstr>Три тіні поглипують з-поза плеча… Солдатчина, смерть, забуття                                      на чужині, Але що так молодо світить свіча! І тіні  гаяться, ховаються тіні.</vt:lpstr>
      <vt:lpstr>Диплом Т. Шевченка на звання академіка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Тарас Шевченко – видатний художник</dc:title>
  <dc:creator>Пользователь</dc:creator>
  <cp:lastModifiedBy>Пользователь</cp:lastModifiedBy>
  <cp:revision>29</cp:revision>
  <dcterms:created xsi:type="dcterms:W3CDTF">2011-02-15T17:44:06Z</dcterms:created>
  <dcterms:modified xsi:type="dcterms:W3CDTF">2011-03-09T22:01:53Z</dcterms:modified>
</cp:coreProperties>
</file>