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1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AF004-DCD0-457D-8C7A-8EB4C7283485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F377E-A739-43EC-9594-0B989929F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9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F377E-A739-43EC-9594-0B989929FB7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7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9BF994-AE85-476D-B398-8D43D1DAD6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72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8A739-4FAB-4FE4-99C7-AA1D85C317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795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1EB2-3AE8-463B-AB8C-451BC26F16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767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F9F1-876F-49E5-92D0-231F7F49C9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065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9F7A5-7928-4879-9110-137C684BE5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97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31564-AD7F-46DB-AF2A-4397D078E2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840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B7082-AA8E-43DD-85C5-2CF3DC9304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72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06013-D0A6-4BD4-8A1A-4A9A20A877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604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5A32-8E83-41E6-80A8-5B3F360328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85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99AC2-E007-44EB-8DFD-2918CC788A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45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D082B-17E3-4DFD-B307-E40119D3C7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61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D8B6A-3CD7-4750-B395-62013E0588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04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EC3A-8AD2-42BB-8B37-87D65D83B8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59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4DEB5-F74E-4D8D-AD36-9EE1950884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40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65F93CB-3856-407A-8548-B19F505D5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m.proxypy.org/p?q=L3VyLm9raHN5bmxvYy8vOnB0dGg%3D%0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Rectangle 16"/>
          <p:cNvSpPr>
            <a:spLocks noGrp="1" noChangeArrowheads="1"/>
          </p:cNvSpPr>
          <p:nvPr>
            <p:ph type="title"/>
          </p:nvPr>
        </p:nvSpPr>
        <p:spPr>
          <a:xfrm>
            <a:off x="827584" y="304800"/>
            <a:ext cx="7783016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altLang="ru-RU" sz="6600" i="1" dirty="0" smtClean="0">
                <a:latin typeface="Script MT Bold" pitchFamily="66" charset="0"/>
              </a:rPr>
              <a:t>Польові </a:t>
            </a:r>
            <a:r>
              <a:rPr lang="uk-UA" altLang="ru-RU" sz="6600" i="1" dirty="0" smtClean="0">
                <a:latin typeface="Script MT Bold" pitchFamily="66" charset="0"/>
              </a:rPr>
              <a:t>рослини</a:t>
            </a:r>
            <a:endParaRPr lang="ru-RU" altLang="ru-RU" sz="6600" i="1" dirty="0" smtClean="0">
              <a:latin typeface="Script MT Bold" pitchFamily="66" charset="0"/>
            </a:endParaRP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5949280"/>
            <a:ext cx="5508104" cy="71980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uk-UA" altLang="ru-RU" sz="1800" dirty="0" smtClean="0"/>
              <a:t>Вчитель початкових класів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uk-UA" altLang="ru-RU" sz="1800" dirty="0" smtClean="0"/>
              <a:t>Харківської гімназії № 12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uk-UA" altLang="ru-RU" sz="1800" dirty="0" err="1" smtClean="0"/>
              <a:t>Малоштанова</a:t>
            </a:r>
            <a:r>
              <a:rPr lang="uk-UA" altLang="ru-RU" sz="1800" dirty="0" smtClean="0"/>
              <a:t> Олена Вікторівна</a:t>
            </a:r>
            <a:endParaRPr lang="ru-RU" altLang="ru-RU" sz="1800" dirty="0" smtClean="0"/>
          </a:p>
        </p:txBody>
      </p:sp>
      <p:pic>
        <p:nvPicPr>
          <p:cNvPr id="3076" name="Picture 19" descr="25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844824"/>
            <a:ext cx="8097108" cy="3888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mtClean="0"/>
              <a:t>                 </a:t>
            </a:r>
            <a:r>
              <a:rPr lang="uk-UA" altLang="ru-RU" u="sng" smtClean="0"/>
              <a:t>Пижмо</a:t>
            </a:r>
            <a:endParaRPr lang="ru-RU" altLang="ru-RU" u="sng" smtClean="0"/>
          </a:p>
        </p:txBody>
      </p:sp>
      <p:pic>
        <p:nvPicPr>
          <p:cNvPr id="12291" name="Picture 6" descr="Tansy_Com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6327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i="1" smtClean="0">
                <a:latin typeface="Rage Italic" pitchFamily="66" charset="0"/>
              </a:rPr>
              <a:t>          Пижмо звичайне</a:t>
            </a:r>
            <a:endParaRPr lang="ru-RU" altLang="ru-RU" i="1" smtClean="0">
              <a:latin typeface="Rage Italic" pitchFamily="66" charset="0"/>
            </a:endParaRP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16113"/>
            <a:ext cx="4248919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1800" b="1" dirty="0" smtClean="0"/>
              <a:t>      Місцеві назва - дика </a:t>
            </a:r>
            <a:r>
              <a:rPr lang="uk-UA" altLang="ru-RU" sz="1800" b="1" dirty="0" err="1" smtClean="0"/>
              <a:t>горобинка</a:t>
            </a:r>
            <a:r>
              <a:rPr lang="uk-UA" altLang="ru-RU" sz="1800" b="1" dirty="0" smtClean="0"/>
              <a:t>, </a:t>
            </a:r>
            <a:r>
              <a:rPr lang="uk-UA" altLang="ru-RU" sz="1800" b="1" dirty="0" err="1" smtClean="0"/>
              <a:t>приворотень</a:t>
            </a:r>
            <a:r>
              <a:rPr lang="uk-UA" altLang="ru-RU" sz="1800" b="1" dirty="0" smtClean="0"/>
              <a:t>, </a:t>
            </a:r>
            <a:r>
              <a:rPr lang="uk-UA" altLang="ru-RU" sz="1800" b="1" dirty="0" err="1" smtClean="0"/>
              <a:t>криворот</a:t>
            </a:r>
            <a:r>
              <a:rPr lang="uk-UA" altLang="ru-RU" sz="1800" b="1" dirty="0" smtClean="0"/>
              <a:t> тощо</a:t>
            </a:r>
            <a:r>
              <a:rPr lang="ru-RU" altLang="ru-RU" sz="2800" dirty="0" smtClean="0"/>
              <a:t>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1800" b="1" dirty="0" smtClean="0">
                <a:effectLst/>
              </a:rPr>
              <a:t>   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1800" b="1" dirty="0" smtClean="0">
                <a:effectLst/>
              </a:rPr>
              <a:t>      Лікарська, ефіроолійна, отруйна, харчова, </a:t>
            </a:r>
            <a:r>
              <a:rPr lang="uk-UA" altLang="ru-RU" sz="1800" b="1" dirty="0" smtClean="0">
                <a:effectLst/>
              </a:rPr>
              <a:t>мед</a:t>
            </a:r>
            <a:r>
              <a:rPr lang="en-US" altLang="ru-RU" sz="1800" b="1" dirty="0" smtClean="0">
                <a:effectLst/>
              </a:rPr>
              <a:t>j</a:t>
            </a:r>
            <a:r>
              <a:rPr lang="uk-UA" altLang="ru-RU" sz="1800" b="1" dirty="0" err="1" smtClean="0">
                <a:effectLst/>
              </a:rPr>
              <a:t>носна</a:t>
            </a:r>
            <a:r>
              <a:rPr lang="uk-UA" altLang="ru-RU" sz="1800" b="1" dirty="0" smtClean="0">
                <a:effectLst/>
              </a:rPr>
              <a:t> </a:t>
            </a:r>
            <a:r>
              <a:rPr lang="uk-UA" altLang="ru-RU" sz="1800" b="1" dirty="0" smtClean="0">
                <a:effectLst/>
              </a:rPr>
              <a:t>рослина. </a:t>
            </a:r>
            <a:r>
              <a:rPr lang="uk-UA" altLang="ru-RU" sz="1800" b="1" dirty="0" smtClean="0">
                <a:effectLst/>
              </a:rPr>
              <a:t>Препарати </a:t>
            </a:r>
            <a:r>
              <a:rPr lang="uk-UA" altLang="ru-RU" sz="1800" b="1" dirty="0" smtClean="0">
                <a:effectLst/>
              </a:rPr>
              <a:t>з неї застосовують для збудження апетиту, поліпшення травлення, при хворобах печінки і кишечника</a:t>
            </a:r>
            <a:r>
              <a:rPr lang="ru-RU" altLang="ru-RU" sz="1800" dirty="0" smtClean="0"/>
              <a:t> .</a:t>
            </a:r>
          </a:p>
        </p:txBody>
      </p:sp>
      <p:pic>
        <p:nvPicPr>
          <p:cNvPr id="13316" name="Picture 10" descr="tanacetum_vulga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916113"/>
            <a:ext cx="3619500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5223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mtClean="0"/>
              <a:t>               </a:t>
            </a:r>
            <a:r>
              <a:rPr lang="uk-UA" altLang="ru-RU" u="sng" smtClean="0"/>
              <a:t>Ромашка</a:t>
            </a:r>
            <a:endParaRPr lang="ru-RU" altLang="ru-RU" u="sng" smtClean="0"/>
          </a:p>
        </p:txBody>
      </p:sp>
      <p:pic>
        <p:nvPicPr>
          <p:cNvPr id="14339" name="Picture 4" descr="Cabbage_butter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7200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i="1" smtClean="0">
                <a:latin typeface="Rage Italic" pitchFamily="66" charset="0"/>
              </a:rPr>
              <a:t>       Ромашка лікарська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981200"/>
            <a:ext cx="4752528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400" b="1" dirty="0" smtClean="0"/>
              <a:t>      </a:t>
            </a:r>
            <a:r>
              <a:rPr lang="ru-RU" altLang="ru-RU" sz="2000" b="1" dirty="0" smtClean="0"/>
              <a:t>Ромашка </a:t>
            </a:r>
            <a:r>
              <a:rPr lang="ru-RU" altLang="ru-RU" sz="2000" b="1" dirty="0" err="1" smtClean="0"/>
              <a:t>лікарська</a:t>
            </a:r>
            <a:r>
              <a:rPr lang="ru-RU" altLang="ru-RU" sz="2000" b="1" dirty="0" smtClean="0"/>
              <a:t> — </a:t>
            </a:r>
            <a:r>
              <a:rPr lang="ru-RU" altLang="ru-RU" sz="2000" b="1" dirty="0" err="1" smtClean="0"/>
              <a:t>цінна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лікарська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рослина</a:t>
            </a:r>
            <a:r>
              <a:rPr lang="ru-RU" altLang="ru-RU" sz="2000" b="1" dirty="0" smtClean="0"/>
              <a:t>, </a:t>
            </a:r>
            <a:r>
              <a:rPr lang="ru-RU" altLang="ru-RU" sz="2000" b="1" dirty="0" err="1" smtClean="0"/>
              <a:t>відома</a:t>
            </a:r>
            <a:r>
              <a:rPr lang="ru-RU" altLang="ru-RU" sz="2000" b="1" dirty="0" smtClean="0"/>
              <a:t> з </a:t>
            </a:r>
            <a:r>
              <a:rPr lang="ru-RU" altLang="ru-RU" sz="2000" b="1" dirty="0" err="1" smtClean="0"/>
              <a:t>глибокої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давнини</a:t>
            </a:r>
            <a:r>
              <a:rPr lang="ru-RU" altLang="ru-RU" sz="2000" b="1" dirty="0" smtClean="0"/>
              <a:t>. </a:t>
            </a:r>
            <a:r>
              <a:rPr lang="uk-UA" altLang="ru-RU" sz="2000" b="1" dirty="0" smtClean="0"/>
              <a:t>Для виготовлення лікарських форм </a:t>
            </a:r>
            <a:r>
              <a:rPr lang="uk-UA" altLang="ru-RU" sz="2000" b="1" dirty="0" smtClean="0"/>
              <a:t>використовують </a:t>
            </a:r>
            <a:r>
              <a:rPr lang="uk-UA" altLang="ru-RU" sz="2000" b="1" dirty="0" smtClean="0"/>
              <a:t>висушені квіткові кошики, які збирають на початку цвітіння. </a:t>
            </a:r>
            <a:r>
              <a:rPr lang="en-US" altLang="ru-RU" sz="2000" b="1" dirty="0" smtClean="0"/>
              <a:t>	</a:t>
            </a:r>
            <a:r>
              <a:rPr lang="uk-UA" altLang="ru-RU" sz="2000" b="1" dirty="0" smtClean="0"/>
              <a:t>Своєрідний аромат </a:t>
            </a:r>
            <a:r>
              <a:rPr lang="uk-UA" altLang="ru-RU" sz="2000" b="1" dirty="0" smtClean="0"/>
              <a:t>і лікувальні </a:t>
            </a:r>
            <a:r>
              <a:rPr lang="uk-UA" altLang="ru-RU" sz="2000" b="1" dirty="0" smtClean="0"/>
              <a:t>властивості </a:t>
            </a:r>
            <a:r>
              <a:rPr lang="uk-UA" altLang="ru-RU" sz="2000" b="1" dirty="0" smtClean="0"/>
              <a:t>рослини </a:t>
            </a:r>
            <a:r>
              <a:rPr lang="uk-UA" altLang="ru-RU" sz="2000" b="1" dirty="0" smtClean="0"/>
              <a:t>зумовлюються </a:t>
            </a:r>
            <a:r>
              <a:rPr lang="uk-UA" altLang="ru-RU" sz="2000" b="1" dirty="0" smtClean="0"/>
              <a:t>наявністю в ній ефірної олії (</a:t>
            </a:r>
            <a:r>
              <a:rPr lang="uk-UA" altLang="ru-RU" sz="2000" b="1" dirty="0" err="1" smtClean="0"/>
              <a:t>хамазулен</a:t>
            </a:r>
            <a:r>
              <a:rPr lang="uk-UA" altLang="ru-RU" sz="2000" b="1" dirty="0" smtClean="0"/>
              <a:t>), органічні кислоти, </a:t>
            </a:r>
            <a:r>
              <a:rPr lang="uk-UA" altLang="ru-RU" sz="2000" b="1" dirty="0" err="1" smtClean="0"/>
              <a:t>кумарини</a:t>
            </a:r>
            <a:r>
              <a:rPr lang="uk-UA" altLang="ru-RU" sz="2000" b="1" dirty="0" smtClean="0"/>
              <a:t>, мінеральні солі, </a:t>
            </a:r>
            <a:r>
              <a:rPr lang="uk-UA" altLang="ru-RU" sz="2000" b="1" dirty="0" err="1" smtClean="0"/>
              <a:t>глікозиди</a:t>
            </a:r>
            <a:r>
              <a:rPr lang="uk-UA" altLang="ru-RU" sz="2000" b="1" dirty="0" smtClean="0"/>
              <a:t>, вітаміни.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800" b="1" dirty="0" smtClean="0"/>
          </a:p>
        </p:txBody>
      </p:sp>
      <p:pic>
        <p:nvPicPr>
          <p:cNvPr id="15364" name="Picture 8" descr="enc_703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916113"/>
            <a:ext cx="3511550" cy="4681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-4646613" y="2971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5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57880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altLang="ru-RU" sz="8800" i="1" dirty="0" smtClean="0">
                <a:latin typeface="Rage Italic" pitchFamily="66" charset="0"/>
              </a:rPr>
              <a:t>Кул</a:t>
            </a:r>
            <a:r>
              <a:rPr lang="uk-UA" altLang="ru-RU" sz="8800" i="1" spc="300" dirty="0" smtClean="0">
                <a:latin typeface="Rage Italic" pitchFamily="66" charset="0"/>
              </a:rPr>
              <a:t>ьту</a:t>
            </a:r>
            <a:r>
              <a:rPr lang="uk-UA" altLang="ru-RU" sz="8800" i="1" dirty="0" smtClean="0">
                <a:latin typeface="Rage Italic" pitchFamily="66" charset="0"/>
              </a:rPr>
              <a:t>рні рослини поля</a:t>
            </a:r>
            <a:endParaRPr lang="ru-RU" altLang="ru-RU" sz="8800" i="1" dirty="0" smtClean="0">
              <a:latin typeface="Rage Itali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mtClean="0"/>
              <a:t>                 </a:t>
            </a:r>
            <a:r>
              <a:rPr lang="uk-UA" altLang="ru-RU" u="sng" smtClean="0"/>
              <a:t>Жито</a:t>
            </a:r>
            <a:endParaRPr lang="ru-RU" altLang="ru-RU" u="sng" smtClean="0"/>
          </a:p>
        </p:txBody>
      </p:sp>
      <p:pic>
        <p:nvPicPr>
          <p:cNvPr id="17411" name="Picture 5" descr="gallery_1238_53_90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75596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i="1" dirty="0" smtClean="0">
                <a:latin typeface="Rage Italic" pitchFamily="66" charset="0"/>
              </a:rPr>
              <a:t>        </a:t>
            </a:r>
            <a:r>
              <a:rPr lang="uk-UA" altLang="ru-RU" i="1" spc="300" dirty="0" smtClean="0">
                <a:latin typeface="Rage Italic" pitchFamily="66" charset="0"/>
              </a:rPr>
              <a:t>Жито </a:t>
            </a:r>
            <a:r>
              <a:rPr lang="uk-UA" altLang="ru-RU" i="1" dirty="0" smtClean="0">
                <a:latin typeface="Rage Italic" pitchFamily="66" charset="0"/>
              </a:rPr>
              <a:t>посівне</a:t>
            </a:r>
            <a:endParaRPr lang="ru-RU" altLang="ru-RU" i="1" dirty="0" smtClean="0">
              <a:latin typeface="Rage Italic" pitchFamily="66" charset="0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989138"/>
            <a:ext cx="4248472" cy="42481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 smtClean="0"/>
              <a:t>      Жито </a:t>
            </a:r>
            <a:r>
              <a:rPr lang="ru-RU" altLang="ru-RU" sz="2000" b="1" dirty="0" err="1" smtClean="0"/>
              <a:t>посівне</a:t>
            </a:r>
            <a:r>
              <a:rPr lang="ru-RU" altLang="ru-RU" sz="2000" b="1" dirty="0" smtClean="0"/>
              <a:t> (</a:t>
            </a:r>
            <a:r>
              <a:rPr lang="ru-RU" altLang="ru-RU" sz="2000" b="1" dirty="0" err="1" smtClean="0"/>
              <a:t>Secale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cereale</a:t>
            </a:r>
            <a:r>
              <a:rPr lang="ru-RU" altLang="ru-RU" sz="2000" b="1" dirty="0" smtClean="0"/>
              <a:t>) — </a:t>
            </a:r>
            <a:r>
              <a:rPr lang="ru-RU" altLang="ru-RU" sz="2000" b="1" dirty="0" err="1" smtClean="0"/>
              <a:t>рослина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родини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тонконогових</a:t>
            </a:r>
            <a:r>
              <a:rPr lang="ru-RU" altLang="ru-RU" sz="2000" b="1" dirty="0" smtClean="0"/>
              <a:t>, </a:t>
            </a:r>
            <a:r>
              <a:rPr lang="ru-RU" altLang="ru-RU" sz="2000" b="1" dirty="0" err="1" smtClean="0"/>
              <a:t>близько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пов'язана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із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ячмінем</a:t>
            </a:r>
            <a:r>
              <a:rPr lang="ru-RU" altLang="ru-RU" sz="2000" b="1" dirty="0" smtClean="0"/>
              <a:t> та пшеницею, </a:t>
            </a:r>
            <a:r>
              <a:rPr lang="ru-RU" altLang="ru-RU" sz="2000" b="1" dirty="0" err="1" smtClean="0"/>
              <a:t>що</a:t>
            </a:r>
            <a:r>
              <a:rPr lang="ru-RU" altLang="ru-RU" sz="2000" b="1" dirty="0" smtClean="0"/>
              <a:t> широко </a:t>
            </a:r>
            <a:r>
              <a:rPr lang="ru-RU" altLang="ru-RU" sz="2000" b="1" dirty="0" err="1" smtClean="0"/>
              <a:t>вирощується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людиною</a:t>
            </a:r>
            <a:r>
              <a:rPr lang="ru-RU" altLang="ru-RU" sz="2000" b="1" dirty="0" smtClean="0"/>
              <a:t> для </a:t>
            </a:r>
            <a:r>
              <a:rPr lang="ru-RU" altLang="ru-RU" sz="2000" b="1" dirty="0" err="1" smtClean="0"/>
              <a:t>отримання</a:t>
            </a:r>
            <a:r>
              <a:rPr lang="ru-RU" altLang="ru-RU" sz="2000" b="1" dirty="0" smtClean="0"/>
              <a:t> зерна та в </a:t>
            </a:r>
            <a:r>
              <a:rPr lang="ru-RU" altLang="ru-RU" sz="2000" b="1" dirty="0" err="1" smtClean="0"/>
              <a:t>якості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кормової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культури</a:t>
            </a:r>
            <a:r>
              <a:rPr lang="ru-RU" altLang="ru-RU" sz="2000" b="1" dirty="0" smtClean="0"/>
              <a:t>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 smtClean="0"/>
              <a:t>      Зерно </a:t>
            </a:r>
            <a:r>
              <a:rPr lang="ru-RU" altLang="ru-RU" sz="2000" b="1" dirty="0" err="1" smtClean="0"/>
              <a:t>посівного</a:t>
            </a:r>
            <a:r>
              <a:rPr lang="ru-RU" altLang="ru-RU" sz="2000" b="1" dirty="0" smtClean="0"/>
              <a:t> жита </a:t>
            </a:r>
            <a:r>
              <a:rPr lang="ru-RU" altLang="ru-RU" sz="2000" b="1" dirty="0" err="1" smtClean="0"/>
              <a:t>використовується</a:t>
            </a:r>
            <a:r>
              <a:rPr lang="ru-RU" altLang="ru-RU" sz="2000" b="1" dirty="0" smtClean="0"/>
              <a:t> для </a:t>
            </a:r>
            <a:r>
              <a:rPr lang="ru-RU" altLang="ru-RU" sz="2000" b="1" dirty="0" err="1" smtClean="0"/>
              <a:t>виготовлення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певних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сортів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хліба</a:t>
            </a:r>
            <a:r>
              <a:rPr lang="ru-RU" altLang="ru-RU" sz="2000" b="1" dirty="0" smtClean="0"/>
              <a:t>, пива, </a:t>
            </a:r>
            <a:r>
              <a:rPr lang="ru-RU" altLang="ru-RU" sz="2000" b="1" dirty="0" err="1" smtClean="0"/>
              <a:t>віскі</a:t>
            </a:r>
            <a:r>
              <a:rPr lang="ru-RU" altLang="ru-RU" sz="2000" b="1" dirty="0" smtClean="0"/>
              <a:t>, </a:t>
            </a:r>
            <a:r>
              <a:rPr lang="ru-RU" altLang="ru-RU" sz="2000" b="1" dirty="0" err="1" smtClean="0"/>
              <a:t>горілки</a:t>
            </a:r>
            <a:r>
              <a:rPr lang="ru-RU" altLang="ru-RU" sz="2000" b="1" dirty="0" smtClean="0"/>
              <a:t> та </a:t>
            </a:r>
            <a:r>
              <a:rPr lang="ru-RU" altLang="ru-RU" sz="2000" b="1" dirty="0" err="1" smtClean="0"/>
              <a:t>інших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продуктів</a:t>
            </a:r>
            <a:r>
              <a:rPr lang="ru-RU" altLang="ru-RU" sz="2000" b="1" dirty="0" smtClean="0"/>
              <a:t>, </a:t>
            </a:r>
            <a:r>
              <a:rPr lang="ru-RU" altLang="ru-RU" sz="2000" b="1" dirty="0" err="1" smtClean="0"/>
              <a:t>також</a:t>
            </a:r>
            <a:r>
              <a:rPr lang="ru-RU" altLang="ru-RU" sz="2000" b="1" dirty="0" smtClean="0"/>
              <a:t> часом </a:t>
            </a:r>
            <a:r>
              <a:rPr lang="ru-RU" altLang="ru-RU" sz="2000" b="1" dirty="0" err="1" smtClean="0"/>
              <a:t>споживається</a:t>
            </a:r>
            <a:r>
              <a:rPr lang="ru-RU" altLang="ru-RU" sz="2000" b="1" dirty="0" smtClean="0"/>
              <a:t> в </a:t>
            </a:r>
            <a:r>
              <a:rPr lang="ru-RU" altLang="ru-RU" sz="2000" b="1" dirty="0" err="1" smtClean="0"/>
              <a:t>їжу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цільне</a:t>
            </a:r>
            <a:r>
              <a:rPr lang="ru-RU" altLang="ru-RU" sz="2000" b="1" dirty="0" smtClean="0"/>
              <a:t> зерно, </a:t>
            </a:r>
            <a:r>
              <a:rPr lang="ru-RU" altLang="ru-RU" sz="2000" b="1" dirty="0" err="1" smtClean="0"/>
              <a:t>приготов</a:t>
            </a:r>
            <a:r>
              <a:rPr lang="ru-RU" altLang="ru-RU" sz="2000" b="1" dirty="0" smtClean="0"/>
              <a:t>-лене у </a:t>
            </a:r>
            <a:r>
              <a:rPr lang="ru-RU" altLang="ru-RU" sz="2000" b="1" dirty="0" err="1" smtClean="0"/>
              <a:t>вигляді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каші</a:t>
            </a:r>
            <a:r>
              <a:rPr lang="ru-RU" altLang="ru-RU" sz="2000" b="1" dirty="0" smtClean="0"/>
              <a:t>.</a:t>
            </a:r>
          </a:p>
        </p:txBody>
      </p:sp>
      <p:pic>
        <p:nvPicPr>
          <p:cNvPr id="18436" name="Picture 7" descr="C89C3216-B10C-45AF-A43D-E3E90E4BFAE4_mw800_mh6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89138"/>
            <a:ext cx="3960813" cy="439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mtClean="0"/>
              <a:t>               </a:t>
            </a:r>
            <a:r>
              <a:rPr lang="uk-UA" altLang="ru-RU" u="sng" smtClean="0"/>
              <a:t>Гречка</a:t>
            </a:r>
            <a:endParaRPr lang="ru-RU" altLang="ru-RU" u="sng" smtClean="0"/>
          </a:p>
        </p:txBody>
      </p:sp>
      <p:pic>
        <p:nvPicPr>
          <p:cNvPr id="19459" name="Picture 5" descr="Grechka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74168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i="1" dirty="0" smtClean="0">
                <a:latin typeface="Rage Italic" pitchFamily="66" charset="0"/>
              </a:rPr>
              <a:t>   </a:t>
            </a:r>
            <a:r>
              <a:rPr lang="uk-UA" altLang="ru-RU" i="1" dirty="0" smtClean="0">
                <a:latin typeface="Rage Italic" pitchFamily="66" charset="0"/>
              </a:rPr>
              <a:t>  </a:t>
            </a:r>
            <a:r>
              <a:rPr lang="uk-UA" altLang="ru-RU" i="1" dirty="0" smtClean="0">
                <a:latin typeface="Rage Italic" pitchFamily="66" charset="0"/>
              </a:rPr>
              <a:t>Гречка звичайна</a:t>
            </a:r>
            <a:endParaRPr lang="ru-RU" altLang="ru-RU" i="1" dirty="0" smtClean="0">
              <a:latin typeface="Rage Italic" pitchFamily="66" charset="0"/>
            </a:endParaRPr>
          </a:p>
        </p:txBody>
      </p:sp>
      <p:sp>
        <p:nvSpPr>
          <p:cNvPr id="6964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981200"/>
            <a:ext cx="4582988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000" b="1" dirty="0" smtClean="0"/>
              <a:t>     Гречка –</a:t>
            </a:r>
            <a:r>
              <a:rPr lang="ru-RU" altLang="ru-RU" sz="2000" b="1" dirty="0" err="1" smtClean="0"/>
              <a:t>однорічна</a:t>
            </a:r>
            <a:r>
              <a:rPr lang="ru-RU" altLang="ru-RU" sz="2000" b="1" dirty="0" smtClean="0"/>
              <a:t> трав</a:t>
            </a:r>
            <a:r>
              <a:rPr lang="en-US" altLang="ru-RU" sz="2000" b="1" dirty="0" smtClean="0"/>
              <a:t>’</a:t>
            </a:r>
            <a:r>
              <a:rPr lang="uk-UA" altLang="ru-RU" sz="2000" b="1" dirty="0" smtClean="0"/>
              <a:t>я</a:t>
            </a:r>
            <a:r>
              <a:rPr lang="ru-RU" altLang="ru-RU" sz="2000" b="1" dirty="0" smtClean="0"/>
              <a:t>-</a:t>
            </a:r>
            <a:r>
              <a:rPr lang="ru-RU" altLang="ru-RU" sz="2000" b="1" dirty="0" err="1" smtClean="0"/>
              <a:t>ниста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рослина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родини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гречкових</a:t>
            </a:r>
            <a:r>
              <a:rPr lang="ru-RU" altLang="ru-RU" sz="2000" b="1" dirty="0" smtClean="0"/>
              <a:t>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2000" b="1" dirty="0" smtClean="0"/>
              <a:t>    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2000" b="1" dirty="0" smtClean="0"/>
              <a:t>     </a:t>
            </a:r>
            <a:r>
              <a:rPr lang="ru-RU" altLang="ru-RU" sz="2000" b="1" dirty="0" err="1" smtClean="0"/>
              <a:t>Гречані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крупи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здавна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використовують</a:t>
            </a:r>
            <a:r>
              <a:rPr lang="ru-RU" altLang="ru-RU" sz="2000" b="1" dirty="0" smtClean="0"/>
              <a:t> в </a:t>
            </a:r>
            <a:r>
              <a:rPr lang="ru-RU" altLang="ru-RU" sz="2000" b="1" dirty="0" err="1" smtClean="0"/>
              <a:t>українській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кухні</a:t>
            </a:r>
            <a:r>
              <a:rPr lang="ru-RU" altLang="ru-RU" sz="2000" b="1" dirty="0" smtClean="0"/>
              <a:t> для </a:t>
            </a:r>
            <a:r>
              <a:rPr lang="ru-RU" altLang="ru-RU" sz="2000" b="1" dirty="0" err="1" smtClean="0"/>
              <a:t>приготування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різноманітних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супів</a:t>
            </a:r>
            <a:r>
              <a:rPr lang="ru-RU" altLang="ru-RU" sz="2000" b="1" dirty="0" smtClean="0"/>
              <a:t>, каш, </a:t>
            </a:r>
            <a:r>
              <a:rPr lang="ru-RU" altLang="ru-RU" sz="2000" b="1" dirty="0" err="1" smtClean="0"/>
              <a:t>гречаників</a:t>
            </a:r>
            <a:r>
              <a:rPr lang="ru-RU" altLang="ru-RU" sz="2000" b="1" dirty="0" smtClean="0"/>
              <a:t> та </a:t>
            </a:r>
            <a:r>
              <a:rPr lang="ru-RU" altLang="ru-RU" sz="2000" b="1" dirty="0" err="1" smtClean="0"/>
              <a:t>запіканок</a:t>
            </a:r>
            <a:r>
              <a:rPr lang="ru-RU" altLang="ru-RU" sz="2000" b="1" dirty="0" smtClean="0"/>
              <a:t>, </a:t>
            </a:r>
            <a:r>
              <a:rPr lang="ru-RU" altLang="ru-RU" sz="2000" b="1" dirty="0" err="1" smtClean="0"/>
              <a:t>виготов-лення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гречаного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борошна</a:t>
            </a:r>
            <a:r>
              <a:rPr lang="ru-RU" altLang="ru-RU" sz="2000" b="1" dirty="0" smtClean="0"/>
              <a:t>.</a:t>
            </a:r>
          </a:p>
        </p:txBody>
      </p:sp>
      <p:pic>
        <p:nvPicPr>
          <p:cNvPr id="20484" name="Picture 13" descr="메밀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989138"/>
            <a:ext cx="334803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/>
      <p:bldP spid="696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mtClean="0"/>
              <a:t>           </a:t>
            </a:r>
            <a:r>
              <a:rPr lang="uk-UA" altLang="ru-RU" u="sng" smtClean="0"/>
              <a:t>Соняшник</a:t>
            </a:r>
            <a:endParaRPr lang="ru-RU" altLang="ru-RU" u="sng" smtClean="0"/>
          </a:p>
        </p:txBody>
      </p:sp>
      <p:pic>
        <p:nvPicPr>
          <p:cNvPr id="21507" name="Picture 4" descr="375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113"/>
            <a:ext cx="7129463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13"/>
          <p:cNvSpPr>
            <a:spLocks noGrp="1" noChangeArrowheads="1"/>
          </p:cNvSpPr>
          <p:nvPr>
            <p:ph type="title"/>
          </p:nvPr>
        </p:nvSpPr>
        <p:spPr>
          <a:xfrm>
            <a:off x="611188" y="304800"/>
            <a:ext cx="7999412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altLang="ru-RU" sz="3200" i="1" dirty="0" smtClean="0">
                <a:latin typeface="Blackadder ITC" pitchFamily="82" charset="0"/>
              </a:rPr>
              <a:t> </a:t>
            </a:r>
            <a:r>
              <a:rPr lang="uk-UA" altLang="ru-RU" sz="4000" i="1" dirty="0" smtClean="0">
                <a:latin typeface="Blackadder ITC" pitchFamily="82" charset="0"/>
              </a:rPr>
              <a:t>Польові  рослини  поділяються на:</a:t>
            </a:r>
            <a:endParaRPr lang="ru-RU" altLang="ru-RU" sz="4000" i="1" dirty="0" smtClean="0">
              <a:latin typeface="Blackadder ITC" pitchFamily="82" charset="0"/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4054475" cy="46799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b="1" i="1" dirty="0" smtClean="0"/>
              <a:t>Дикорослі рослини поля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b="1" i="1" dirty="0" smtClean="0"/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1981200"/>
            <a:ext cx="4049713" cy="4471988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b="1" i="1" dirty="0" smtClean="0"/>
              <a:t>Культурні рослини поля</a:t>
            </a:r>
            <a:endParaRPr lang="ru-RU" altLang="ru-RU" b="1" i="1" dirty="0" smtClean="0"/>
          </a:p>
        </p:txBody>
      </p:sp>
      <p:pic>
        <p:nvPicPr>
          <p:cNvPr id="4101" name="Picture 16" descr="fileпол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41663"/>
            <a:ext cx="3960813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7" descr="fileорло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41663"/>
            <a:ext cx="38163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398" grpId="0" build="p"/>
      <p:bldP spid="163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i="1" dirty="0" smtClean="0">
                <a:latin typeface="Rage Italic" pitchFamily="66" charset="0"/>
              </a:rPr>
              <a:t>  </a:t>
            </a:r>
            <a:r>
              <a:rPr lang="uk-UA" altLang="ru-RU" i="1" dirty="0" smtClean="0">
                <a:latin typeface="Rage Italic" pitchFamily="66" charset="0"/>
              </a:rPr>
              <a:t>Соняшник </a:t>
            </a:r>
            <a:r>
              <a:rPr lang="uk-UA" altLang="ru-RU" i="1" dirty="0" smtClean="0">
                <a:latin typeface="Rage Italic" pitchFamily="66" charset="0"/>
              </a:rPr>
              <a:t>однорічний</a:t>
            </a:r>
            <a:endParaRPr lang="ru-RU" altLang="ru-RU" i="1" dirty="0" smtClean="0">
              <a:latin typeface="Rage Italic" pitchFamily="66" charset="0"/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44824"/>
            <a:ext cx="4271764" cy="45370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 smtClean="0"/>
              <a:t>          В </a:t>
            </a:r>
            <a:r>
              <a:rPr lang="ru-RU" altLang="ru-RU" sz="2000" b="1" dirty="0" err="1" smtClean="0"/>
              <a:t>Україні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буйний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розви</a:t>
            </a:r>
            <a:r>
              <a:rPr lang="ru-RU" altLang="ru-RU" sz="2000" b="1" dirty="0" smtClean="0"/>
              <a:t>-ток </a:t>
            </a:r>
            <a:r>
              <a:rPr lang="ru-RU" altLang="ru-RU" sz="2000" b="1" dirty="0" err="1" smtClean="0"/>
              <a:t>культури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соняшника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почався</a:t>
            </a:r>
            <a:r>
              <a:rPr lang="ru-RU" altLang="ru-RU" sz="2000" b="1" dirty="0" smtClean="0"/>
              <a:t> з початку 20 ст.</a:t>
            </a:r>
            <a:endParaRPr lang="uk-UA" altLang="ru-RU" sz="2000" b="1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000" b="1" dirty="0" smtClean="0"/>
              <a:t>     </a:t>
            </a:r>
            <a:r>
              <a:rPr lang="ru-RU" altLang="ru-RU" sz="2000" b="1" dirty="0" err="1" smtClean="0"/>
              <a:t>Соняшник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завезений</a:t>
            </a:r>
            <a:r>
              <a:rPr lang="ru-RU" altLang="ru-RU" sz="2000" b="1" dirty="0" smtClean="0"/>
              <a:t> 1619 </a:t>
            </a:r>
            <a:r>
              <a:rPr lang="ru-RU" altLang="ru-RU" sz="2000" b="1" dirty="0" err="1" smtClean="0"/>
              <a:t>іспанцями</a:t>
            </a:r>
            <a:r>
              <a:rPr lang="ru-RU" altLang="ru-RU" sz="2000" b="1" dirty="0" smtClean="0"/>
              <a:t> до </a:t>
            </a:r>
            <a:r>
              <a:rPr lang="ru-RU" altLang="ru-RU" sz="2000" b="1" dirty="0" err="1" smtClean="0"/>
              <a:t>Європи</a:t>
            </a:r>
            <a:r>
              <a:rPr lang="ru-RU" altLang="ru-RU" sz="2000" b="1" dirty="0" smtClean="0"/>
              <a:t> з </a:t>
            </a:r>
            <a:r>
              <a:rPr lang="ru-RU" altLang="ru-RU" sz="2000" b="1" dirty="0" err="1" smtClean="0"/>
              <a:t>Півн</a:t>
            </a:r>
            <a:r>
              <a:rPr lang="ru-RU" altLang="ru-RU" sz="2000" b="1" dirty="0" smtClean="0"/>
              <a:t>. Америки, де </a:t>
            </a:r>
            <a:r>
              <a:rPr lang="ru-RU" altLang="ru-RU" sz="2000" b="1" dirty="0" err="1" smtClean="0"/>
              <a:t>він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був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дикоростучою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рослиною</a:t>
            </a:r>
            <a:r>
              <a:rPr lang="ru-RU" altLang="ru-RU" sz="2000" b="1" dirty="0" smtClean="0"/>
              <a:t>; в </a:t>
            </a:r>
            <a:r>
              <a:rPr lang="ru-RU" altLang="ru-RU" sz="2000" b="1" dirty="0" err="1" smtClean="0"/>
              <a:t>Україні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появився</a:t>
            </a:r>
            <a:r>
              <a:rPr lang="ru-RU" altLang="ru-RU" sz="2000" b="1" dirty="0" smtClean="0"/>
              <a:t> у </a:t>
            </a:r>
            <a:r>
              <a:rPr lang="ru-RU" altLang="ru-RU" sz="2000" b="1" dirty="0" err="1" smtClean="0"/>
              <a:t>середині</a:t>
            </a:r>
            <a:r>
              <a:rPr lang="ru-RU" altLang="ru-RU" sz="2000" b="1" dirty="0" smtClean="0"/>
              <a:t> 18 ст. </a:t>
            </a:r>
            <a:r>
              <a:rPr lang="ru-RU" altLang="ru-RU" sz="2000" b="1" dirty="0" err="1" smtClean="0"/>
              <a:t>Спершу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його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розво-дили</a:t>
            </a:r>
            <a:r>
              <a:rPr lang="ru-RU" altLang="ru-RU" sz="2000" b="1" dirty="0" smtClean="0"/>
              <a:t> як </a:t>
            </a:r>
            <a:r>
              <a:rPr lang="ru-RU" altLang="ru-RU" sz="2000" b="1" dirty="0" err="1" smtClean="0"/>
              <a:t>декоративну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рослину</a:t>
            </a:r>
            <a:r>
              <a:rPr lang="ru-RU" altLang="ru-RU" sz="2000" b="1" dirty="0" smtClean="0"/>
              <a:t>, </a:t>
            </a:r>
            <a:r>
              <a:rPr lang="ru-RU" altLang="ru-RU" sz="2000" b="1" dirty="0" err="1" smtClean="0"/>
              <a:t>згодом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також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заради</a:t>
            </a:r>
            <a:r>
              <a:rPr lang="ru-RU" altLang="ru-RU" sz="2000" b="1" dirty="0" smtClean="0"/>
              <a:t> зерна, яке </a:t>
            </a:r>
            <a:r>
              <a:rPr lang="ru-RU" altLang="ru-RU" sz="2000" b="1" dirty="0" err="1" smtClean="0"/>
              <a:t>ви-користовували</a:t>
            </a:r>
            <a:r>
              <a:rPr lang="ru-RU" altLang="ru-RU" sz="2000" b="1" dirty="0" smtClean="0"/>
              <a:t> як </a:t>
            </a:r>
            <a:r>
              <a:rPr lang="ru-RU" altLang="ru-RU" sz="2000" b="1" dirty="0" err="1" smtClean="0"/>
              <a:t>ласо-щі</a:t>
            </a:r>
            <a:r>
              <a:rPr lang="ru-RU" altLang="ru-RU" sz="2000" b="1" dirty="0" smtClean="0"/>
              <a:t>. </a:t>
            </a:r>
            <a:r>
              <a:rPr lang="ru-RU" altLang="ru-RU" sz="2000" b="1" dirty="0" err="1" smtClean="0"/>
              <a:t>Тепер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соняшникова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олія</a:t>
            </a:r>
            <a:r>
              <a:rPr lang="ru-RU" altLang="ru-RU" sz="2000" b="1" dirty="0" smtClean="0"/>
              <a:t> в </a:t>
            </a:r>
            <a:r>
              <a:rPr lang="ru-RU" altLang="ru-RU" sz="2000" b="1" dirty="0" err="1" smtClean="0"/>
              <a:t>Україні</a:t>
            </a:r>
            <a:r>
              <a:rPr lang="ru-RU" altLang="ru-RU" sz="2000" b="1" dirty="0" smtClean="0"/>
              <a:t> є </a:t>
            </a:r>
            <a:r>
              <a:rPr lang="ru-RU" altLang="ru-RU" sz="2000" b="1" dirty="0" err="1" smtClean="0"/>
              <a:t>найкра-щим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харчовим</a:t>
            </a:r>
            <a:r>
              <a:rPr lang="ru-RU" altLang="ru-RU" sz="2000" b="1" dirty="0" smtClean="0"/>
              <a:t> продуктом як у </a:t>
            </a:r>
            <a:r>
              <a:rPr lang="ru-RU" altLang="ru-RU" sz="2000" b="1" dirty="0" err="1" smtClean="0"/>
              <a:t>непереробленому</a:t>
            </a:r>
            <a:r>
              <a:rPr lang="ru-RU" altLang="ru-RU" sz="2000" b="1" dirty="0" smtClean="0"/>
              <a:t>, так і </a:t>
            </a:r>
            <a:r>
              <a:rPr lang="ru-RU" altLang="ru-RU" sz="2000" b="1" dirty="0" err="1" smtClean="0"/>
              <a:t>переробленому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виді</a:t>
            </a:r>
            <a:r>
              <a:rPr lang="ru-RU" altLang="ru-RU" sz="2000" b="1" dirty="0" smtClean="0"/>
              <a:t>.</a:t>
            </a:r>
          </a:p>
        </p:txBody>
      </p:sp>
      <p:pic>
        <p:nvPicPr>
          <p:cNvPr id="22532" name="Picture 8" descr="A_sunflow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981200"/>
            <a:ext cx="3408363" cy="4543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mtClean="0"/>
              <a:t>            </a:t>
            </a:r>
            <a:r>
              <a:rPr lang="uk-UA" altLang="ru-RU" u="sng" smtClean="0"/>
              <a:t>Кукурудза</a:t>
            </a:r>
            <a:endParaRPr lang="ru-RU" altLang="ru-RU" u="sng" smtClean="0"/>
          </a:p>
        </p:txBody>
      </p:sp>
      <p:pic>
        <p:nvPicPr>
          <p:cNvPr id="23555" name="Picture 7" descr="1234526217_qargid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48982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altLang="ru-RU" i="1" dirty="0" smtClean="0">
                <a:latin typeface="Rage Italic" pitchFamily="66" charset="0"/>
              </a:rPr>
              <a:t>Кукурудза</a:t>
            </a:r>
            <a:endParaRPr lang="ru-RU" altLang="ru-RU" i="1" dirty="0" smtClean="0">
              <a:latin typeface="Rage Italic" pitchFamily="66" charset="0"/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988840"/>
            <a:ext cx="4654996" cy="410716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/>
              <a:t>         </a:t>
            </a:r>
            <a:r>
              <a:rPr lang="ru-RU" altLang="ru-RU" sz="2000" b="1" dirty="0" err="1" smtClean="0"/>
              <a:t>Кукурудза</a:t>
            </a:r>
            <a:r>
              <a:rPr lang="ru-RU" altLang="ru-RU" sz="2000" b="1" dirty="0" smtClean="0"/>
              <a:t>  — </a:t>
            </a:r>
            <a:r>
              <a:rPr lang="ru-RU" altLang="ru-RU" sz="2000" b="1" dirty="0" err="1" smtClean="0"/>
              <a:t>рослина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родини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злакових</a:t>
            </a:r>
            <a:r>
              <a:rPr lang="ru-RU" altLang="ru-RU" sz="2000" b="1" dirty="0" smtClean="0"/>
              <a:t>, </a:t>
            </a:r>
            <a:r>
              <a:rPr lang="ru-RU" altLang="ru-RU" sz="2000" b="1" dirty="0" err="1" smtClean="0"/>
              <a:t>що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має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грубе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високе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стебло</a:t>
            </a:r>
            <a:r>
              <a:rPr lang="ru-RU" altLang="ru-RU" sz="2000" b="1" dirty="0" smtClean="0"/>
              <a:t> та </a:t>
            </a:r>
            <a:r>
              <a:rPr lang="ru-RU" altLang="ru-RU" sz="2000" b="1" dirty="0" err="1" smtClean="0"/>
              <a:t>їстівні</a:t>
            </a:r>
            <a:r>
              <a:rPr lang="ru-RU" altLang="ru-RU" sz="2000" b="1" dirty="0" smtClean="0"/>
              <a:t> зерна, </a:t>
            </a:r>
            <a:r>
              <a:rPr lang="ru-RU" altLang="ru-RU" sz="2000" b="1" dirty="0" err="1" smtClean="0"/>
              <a:t>зібрані</a:t>
            </a:r>
            <a:r>
              <a:rPr lang="ru-RU" altLang="ru-RU" sz="2000" b="1" dirty="0" smtClean="0"/>
              <a:t> в </a:t>
            </a:r>
            <a:r>
              <a:rPr lang="ru-RU" altLang="ru-RU" sz="2000" b="1" dirty="0" err="1" smtClean="0"/>
              <a:t>качан</a:t>
            </a:r>
            <a:r>
              <a:rPr lang="ru-RU" altLang="ru-RU" sz="2000" b="1" dirty="0" smtClean="0"/>
              <a:t>; </a:t>
            </a:r>
            <a:r>
              <a:rPr lang="ru-RU" altLang="ru-RU" sz="2000" b="1" dirty="0" err="1" smtClean="0"/>
              <a:t>маїс</a:t>
            </a:r>
            <a:r>
              <a:rPr lang="ru-RU" altLang="ru-RU" sz="2000" b="1" dirty="0" smtClean="0"/>
              <a:t>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000" b="1" dirty="0" smtClean="0"/>
              <a:t>      </a:t>
            </a:r>
            <a:r>
              <a:rPr lang="ru-RU" altLang="ru-RU" sz="2000" b="1" dirty="0" err="1" smtClean="0"/>
              <a:t>Застосування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людиною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кукурудзи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багатогранне</a:t>
            </a:r>
            <a:r>
              <a:rPr lang="ru-RU" altLang="ru-RU" sz="2000" b="1" dirty="0" smtClean="0"/>
              <a:t>. </a:t>
            </a:r>
            <a:r>
              <a:rPr lang="ru-RU" altLang="ru-RU" sz="2000" b="1" dirty="0" err="1" smtClean="0"/>
              <a:t>Це</a:t>
            </a:r>
            <a:r>
              <a:rPr lang="ru-RU" altLang="ru-RU" sz="2000" b="1" dirty="0" smtClean="0"/>
              <a:t> і </a:t>
            </a:r>
            <a:r>
              <a:rPr lang="ru-RU" altLang="ru-RU" sz="2000" b="1" dirty="0" err="1" smtClean="0"/>
              <a:t>національні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кухні,з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кукурудзяних</a:t>
            </a:r>
            <a:r>
              <a:rPr lang="ru-RU" altLang="ru-RU" sz="2000" b="1" dirty="0" smtClean="0"/>
              <a:t> зерен </a:t>
            </a:r>
            <a:r>
              <a:rPr lang="ru-RU" altLang="ru-RU" sz="2000" b="1" dirty="0" err="1" smtClean="0"/>
              <a:t>готують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кукурудзяні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пла-стівці</a:t>
            </a:r>
            <a:r>
              <a:rPr lang="ru-RU" altLang="ru-RU" sz="2000" b="1" dirty="0" smtClean="0"/>
              <a:t>, </a:t>
            </a:r>
            <a:r>
              <a:rPr lang="ru-RU" altLang="ru-RU" sz="2000" b="1" dirty="0" err="1" smtClean="0"/>
              <a:t>крохмаль</a:t>
            </a:r>
            <a:r>
              <a:rPr lang="ru-RU" altLang="ru-RU" sz="2000" b="1" dirty="0" smtClean="0"/>
              <a:t>, патоку, спирт, пиво, а </a:t>
            </a:r>
            <a:r>
              <a:rPr lang="ru-RU" altLang="ru-RU" sz="2000" b="1" dirty="0" err="1" smtClean="0"/>
              <a:t>ще</a:t>
            </a:r>
            <a:r>
              <a:rPr lang="ru-RU" altLang="ru-RU" sz="2000" b="1" dirty="0" smtClean="0"/>
              <a:t> — </a:t>
            </a:r>
            <a:r>
              <a:rPr lang="ru-RU" altLang="ru-RU" sz="2000" b="1" dirty="0" err="1" smtClean="0"/>
              <a:t>кукурудзяна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олія</a:t>
            </a:r>
            <a:r>
              <a:rPr lang="ru-RU" altLang="ru-RU" sz="2000" b="1" dirty="0" smtClean="0"/>
              <a:t>, </a:t>
            </a:r>
            <a:r>
              <a:rPr lang="ru-RU" altLang="ru-RU" sz="2000" b="1" dirty="0" err="1" smtClean="0"/>
              <a:t>здатна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знижувати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кількість</a:t>
            </a:r>
            <a:r>
              <a:rPr lang="ru-RU" altLang="ru-RU" sz="2000" b="1" dirty="0" smtClean="0"/>
              <a:t> холе-стерину в </a:t>
            </a:r>
            <a:r>
              <a:rPr lang="ru-RU" altLang="ru-RU" sz="2000" b="1" dirty="0" err="1" smtClean="0"/>
              <a:t>крові</a:t>
            </a:r>
            <a:r>
              <a:rPr lang="ru-RU" altLang="ru-RU" sz="2000" b="1" dirty="0" smtClean="0"/>
              <a:t>. </a:t>
            </a:r>
            <a:r>
              <a:rPr lang="ru-RU" altLang="ru-RU" sz="2000" b="1" dirty="0" err="1" smtClean="0"/>
              <a:t>Оболонка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кукурудзи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дозволяє</a:t>
            </a:r>
            <a:r>
              <a:rPr lang="ru-RU" altLang="ru-RU" sz="2000" b="1" dirty="0" smtClean="0"/>
              <a:t> при-</a:t>
            </a:r>
            <a:r>
              <a:rPr lang="ru-RU" altLang="ru-RU" sz="2000" b="1" dirty="0" err="1" smtClean="0"/>
              <a:t>готувати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лікувальні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/>
              <a:t>чаї</a:t>
            </a:r>
            <a:r>
              <a:rPr lang="ru-RU" altLang="ru-RU" sz="2000" b="1" dirty="0" smtClean="0"/>
              <a:t>, таблетки, порошки</a:t>
            </a:r>
          </a:p>
        </p:txBody>
      </p:sp>
      <p:pic>
        <p:nvPicPr>
          <p:cNvPr id="24580" name="Picture 8" descr="ma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989138"/>
            <a:ext cx="29781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dirty="0" smtClean="0"/>
              <a:t>Дякую за увагу! </a:t>
            </a:r>
            <a:endParaRPr lang="ru-RU" sz="5400" dirty="0"/>
          </a:p>
        </p:txBody>
      </p:sp>
      <p:pic>
        <p:nvPicPr>
          <p:cNvPr id="26626" name="Picture 2" descr="C:\Users\Alena\Desktop\1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128792" cy="460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0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Джерела: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http://m.proxypy.org/p?q=L3VyLm9raHN5bmxvYy8vOnB0dGg%3D%0A</a:t>
            </a:r>
            <a:endParaRPr lang="uk-UA" dirty="0" smtClean="0"/>
          </a:p>
          <a:p>
            <a:r>
              <a:rPr lang="en-US" dirty="0" smtClean="0"/>
              <a:t>google.com.ua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77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629285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altLang="ru-RU" sz="8800" i="1" smtClean="0">
                <a:latin typeface="Rage Italic" pitchFamily="66" charset="0"/>
              </a:rPr>
              <a:t>Дикорослі рослини поля</a:t>
            </a:r>
            <a:endParaRPr lang="ru-RU" altLang="ru-RU" sz="8800" i="1" smtClean="0">
              <a:latin typeface="Rage Itali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dirty="0" smtClean="0"/>
              <a:t>              </a:t>
            </a:r>
            <a:r>
              <a:rPr lang="uk-UA" altLang="ru-RU" u="sng" dirty="0" smtClean="0"/>
              <a:t>Волошки</a:t>
            </a:r>
            <a:endParaRPr lang="ru-RU" altLang="ru-RU" u="sng" dirty="0" smtClean="0"/>
          </a:p>
        </p:txBody>
      </p:sp>
      <p:pic>
        <p:nvPicPr>
          <p:cNvPr id="6147" name="Picture 1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4898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altLang="ru-RU" i="1" dirty="0" smtClean="0">
                <a:latin typeface="Rage Italic" pitchFamily="66" charset="0"/>
              </a:rPr>
              <a:t>Волошка </a:t>
            </a:r>
            <a:r>
              <a:rPr lang="uk-UA" altLang="ru-RU" i="1" dirty="0" smtClean="0">
                <a:latin typeface="Rage Italic" pitchFamily="66" charset="0"/>
              </a:rPr>
              <a:t>синя</a:t>
            </a:r>
            <a:endParaRPr lang="ru-RU" altLang="ru-RU" i="1" dirty="0" smtClean="0">
              <a:latin typeface="Rage Italic" pitchFamily="66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55576" y="2060848"/>
            <a:ext cx="4032448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b="1" dirty="0" smtClean="0"/>
              <a:t>   </a:t>
            </a:r>
            <a:r>
              <a:rPr lang="uk-UA" altLang="ru-RU" sz="1800" b="1" dirty="0" smtClean="0"/>
              <a:t>Латинська назва роду походить від імені міфічної істоти кентавра </a:t>
            </a:r>
            <a:r>
              <a:rPr lang="uk-UA" altLang="ru-RU" sz="1800" b="1" dirty="0" err="1" smtClean="0"/>
              <a:t>Херона</a:t>
            </a:r>
            <a:r>
              <a:rPr lang="uk-UA" altLang="ru-RU" sz="1800" b="1" dirty="0" smtClean="0"/>
              <a:t>, який вважався одним з кращих лікарів.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1800" b="1" i="1" dirty="0" smtClean="0"/>
              <a:t>   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1800" b="1" i="1" dirty="0" smtClean="0"/>
              <a:t>  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1800" b="1" i="1" dirty="0" smtClean="0"/>
              <a:t>     </a:t>
            </a:r>
            <a:r>
              <a:rPr lang="ru-RU" altLang="ru-RU" sz="1800" b="1" i="1" u="sng" dirty="0" err="1" smtClean="0"/>
              <a:t>Медичне</a:t>
            </a:r>
            <a:r>
              <a:rPr lang="ru-RU" altLang="ru-RU" sz="1800" b="1" i="1" u="sng" dirty="0" smtClean="0"/>
              <a:t> </a:t>
            </a:r>
            <a:r>
              <a:rPr lang="ru-RU" altLang="ru-RU" sz="1800" b="1" i="1" u="sng" dirty="0" err="1" smtClean="0"/>
              <a:t>застосування</a:t>
            </a:r>
            <a:r>
              <a:rPr lang="ru-RU" altLang="ru-RU" sz="1800" b="1" i="1" dirty="0" smtClean="0"/>
              <a:t>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1800" b="1" i="1" dirty="0" smtClean="0"/>
              <a:t>     </a:t>
            </a:r>
            <a:r>
              <a:rPr lang="uk-UA" altLang="ru-RU" sz="1800" b="1" dirty="0" smtClean="0"/>
              <a:t>Крайові лійковидні квітки кошика використовують у медицині.</a:t>
            </a:r>
            <a:endParaRPr lang="ru-RU" altLang="ru-RU" sz="1800" b="1" dirty="0" smtClean="0"/>
          </a:p>
          <a:p>
            <a:pPr eaLnBrk="1" hangingPunct="1">
              <a:defRPr/>
            </a:pPr>
            <a:endParaRPr lang="ru-RU" altLang="ru-RU" sz="1800" dirty="0" smtClean="0"/>
          </a:p>
        </p:txBody>
      </p:sp>
      <p:pic>
        <p:nvPicPr>
          <p:cNvPr id="7172" name="Picture 7" descr="vasil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916113"/>
            <a:ext cx="3671887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mtClean="0"/>
              <a:t>              </a:t>
            </a:r>
            <a:r>
              <a:rPr lang="uk-UA" altLang="ru-RU" u="sng" smtClean="0"/>
              <a:t>Кульбаба</a:t>
            </a:r>
            <a:endParaRPr lang="ru-RU" altLang="ru-RU" u="sng" smtClean="0"/>
          </a:p>
        </p:txBody>
      </p:sp>
      <p:pic>
        <p:nvPicPr>
          <p:cNvPr id="8195" name="Picture 5" descr="800px-Common_dandelion_(Taraxacum_officinale_in_Finnish_voikukk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7777163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i="1" dirty="0" smtClean="0">
                <a:latin typeface="Rage Italic" pitchFamily="66" charset="0"/>
              </a:rPr>
              <a:t>    </a:t>
            </a:r>
            <a:r>
              <a:rPr lang="uk-UA" altLang="ru-RU" i="1" dirty="0" smtClean="0">
                <a:latin typeface="Rage Italic" pitchFamily="66" charset="0"/>
              </a:rPr>
              <a:t>Кульбаба </a:t>
            </a:r>
            <a:r>
              <a:rPr lang="uk-UA" altLang="ru-RU" i="1" dirty="0" smtClean="0">
                <a:latin typeface="Rage Italic" pitchFamily="66" charset="0"/>
              </a:rPr>
              <a:t>лікарська</a:t>
            </a:r>
            <a:endParaRPr lang="ru-RU" altLang="ru-RU" i="1" dirty="0" smtClean="0">
              <a:latin typeface="Rage Italic" pitchFamily="66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981200"/>
            <a:ext cx="4222948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1800" b="1" dirty="0" smtClean="0"/>
              <a:t>      Кульбаби плодовиті - </a:t>
            </a:r>
            <a:r>
              <a:rPr lang="uk-UA" altLang="ru-RU" sz="1800" b="1" dirty="0" err="1" smtClean="0"/>
              <a:t>мо-жуть</a:t>
            </a:r>
            <a:r>
              <a:rPr lang="uk-UA" altLang="ru-RU" sz="1800" b="1" dirty="0" smtClean="0"/>
              <a:t> дати 7000 сім</a:t>
            </a:r>
            <a:r>
              <a:rPr lang="en-US" altLang="ru-RU" sz="1800" b="1" dirty="0" smtClean="0"/>
              <a:t>’</a:t>
            </a:r>
            <a:r>
              <a:rPr lang="uk-UA" altLang="ru-RU" sz="1800" b="1" dirty="0" err="1" smtClean="0"/>
              <a:t>ян</a:t>
            </a:r>
            <a:r>
              <a:rPr lang="uk-UA" altLang="ru-RU" sz="1800" b="1" dirty="0" smtClean="0"/>
              <a:t> за один сезон.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1800" dirty="0" smtClean="0"/>
              <a:t>   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1800" b="1" i="1" dirty="0" smtClean="0"/>
              <a:t>     </a:t>
            </a:r>
            <a:r>
              <a:rPr lang="ru-RU" altLang="ru-RU" sz="1800" b="1" i="1" u="sng" dirty="0" err="1" smtClean="0"/>
              <a:t>Медичне</a:t>
            </a:r>
            <a:r>
              <a:rPr lang="ru-RU" altLang="ru-RU" sz="1800" b="1" i="1" u="sng" dirty="0" smtClean="0"/>
              <a:t> </a:t>
            </a:r>
            <a:r>
              <a:rPr lang="ru-RU" altLang="ru-RU" sz="1800" b="1" i="1" u="sng" dirty="0" err="1" smtClean="0"/>
              <a:t>застосування</a:t>
            </a:r>
            <a:r>
              <a:rPr lang="ru-RU" altLang="ru-RU" sz="1800" b="1" i="1" dirty="0" smtClean="0"/>
              <a:t>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1800" b="1" i="1" dirty="0" smtClean="0"/>
              <a:t>     </a:t>
            </a:r>
            <a:r>
              <a:rPr lang="uk-UA" altLang="ru-RU" sz="1800" b="1" dirty="0" smtClean="0"/>
              <a:t>У медицині </a:t>
            </a:r>
            <a:r>
              <a:rPr lang="uk-UA" altLang="ru-RU" sz="1800" b="1" dirty="0" smtClean="0"/>
              <a:t>використовують </a:t>
            </a:r>
            <a:r>
              <a:rPr lang="uk-UA" altLang="ru-RU" sz="1800" b="1" dirty="0" smtClean="0"/>
              <a:t>коріння цієї рослини, у їжу  вживають листя, квіти та квіткові пуп</a:t>
            </a:r>
            <a:r>
              <a:rPr lang="en-US" altLang="ru-RU" sz="1800" b="1" dirty="0" smtClean="0"/>
              <a:t>’</a:t>
            </a:r>
            <a:r>
              <a:rPr lang="uk-UA" altLang="ru-RU" sz="1800" b="1" dirty="0" err="1" smtClean="0"/>
              <a:t>янки</a:t>
            </a:r>
            <a:r>
              <a:rPr lang="uk-UA" altLang="ru-RU" sz="1800" b="1" dirty="0" smtClean="0"/>
              <a:t>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1800" b="1" dirty="0" smtClean="0"/>
              <a:t>      </a:t>
            </a:r>
            <a:r>
              <a:rPr lang="ru-RU" altLang="ru-RU" sz="1800" b="1" dirty="0" err="1" smtClean="0"/>
              <a:t>Свіжі</a:t>
            </a:r>
            <a:r>
              <a:rPr lang="ru-RU" altLang="ru-RU" sz="1800" b="1" dirty="0" smtClean="0"/>
              <a:t> листки і порошок з </a:t>
            </a:r>
            <a:r>
              <a:rPr lang="ru-RU" altLang="ru-RU" sz="1800" b="1" dirty="0" err="1" smtClean="0"/>
              <a:t>коріння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знижають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рівень</a:t>
            </a:r>
            <a:r>
              <a:rPr lang="ru-RU" altLang="ru-RU" sz="1800" b="1" dirty="0" smtClean="0"/>
              <a:t> холестерину у </a:t>
            </a:r>
            <a:r>
              <a:rPr lang="ru-RU" altLang="ru-RU" sz="1800" b="1" dirty="0" err="1" smtClean="0"/>
              <a:t>крові</a:t>
            </a:r>
            <a:r>
              <a:rPr lang="ru-RU" altLang="ru-RU" sz="1800" b="1" dirty="0" smtClean="0"/>
              <a:t>.</a:t>
            </a:r>
            <a:endParaRPr lang="ru-RU" altLang="ru-RU" sz="1800" dirty="0" smtClean="0"/>
          </a:p>
        </p:txBody>
      </p:sp>
      <p:pic>
        <p:nvPicPr>
          <p:cNvPr id="9220" name="Picture 8" descr="oly_037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916113"/>
            <a:ext cx="3451225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7926387" cy="143192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u="sng" smtClean="0"/>
              <a:t>Талабан</a:t>
            </a:r>
            <a:r>
              <a:rPr lang="uk-UA" altLang="ru-RU" sz="1800" u="sng" smtClean="0"/>
              <a:t>, або</a:t>
            </a:r>
            <a:r>
              <a:rPr lang="uk-UA" altLang="ru-RU" u="sng" smtClean="0"/>
              <a:t> ярутка польова</a:t>
            </a:r>
            <a:r>
              <a:rPr lang="uk-UA" altLang="ru-RU" smtClean="0"/>
              <a:t> </a:t>
            </a:r>
            <a:endParaRPr lang="ru-RU" altLang="ru-RU" smtClean="0"/>
          </a:p>
        </p:txBody>
      </p:sp>
      <p:pic>
        <p:nvPicPr>
          <p:cNvPr id="10243" name="Picture 4" descr="yaru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i="1" smtClean="0">
                <a:latin typeface="Rage Italic" pitchFamily="66" charset="0"/>
              </a:rPr>
              <a:t>          Талабан польовий</a:t>
            </a:r>
            <a:endParaRPr lang="ru-RU" altLang="ru-RU" i="1" smtClean="0">
              <a:latin typeface="Rage Italic" pitchFamily="66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989138"/>
            <a:ext cx="3695700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1800" b="1" smtClean="0"/>
              <a:t>     Якутка польова - добре відомий бур'ян.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1800" b="1" smtClean="0"/>
              <a:t>   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1800" b="1" smtClean="0"/>
              <a:t>     Являється одним з основних видів бур'янів при вирощуванні  зер-нових колосових суціль-ного посіву.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uk-UA" altLang="ru-RU" sz="1800" b="1" smtClean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altLang="ru-RU" sz="1800" b="1" smtClean="0"/>
              <a:t>      Плоди-стручечки.</a:t>
            </a:r>
            <a:endParaRPr lang="ru-RU" altLang="ru-RU" sz="1800" b="1" smtClean="0"/>
          </a:p>
        </p:txBody>
      </p:sp>
      <p:pic>
        <p:nvPicPr>
          <p:cNvPr id="11268" name="Picture 8" descr="Thlaspi_arvense1_e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989138"/>
            <a:ext cx="30607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 build="p"/>
    </p:bld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200</TotalTime>
  <Words>514</Words>
  <Application>Microsoft Office PowerPoint</Application>
  <PresentationFormat>Экран (4:3)</PresentationFormat>
  <Paragraphs>60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Tahoma</vt:lpstr>
      <vt:lpstr>Arial</vt:lpstr>
      <vt:lpstr>Wingdings</vt:lpstr>
      <vt:lpstr>Calibri</vt:lpstr>
      <vt:lpstr>Times New Roman</vt:lpstr>
      <vt:lpstr>Script MT Bold</vt:lpstr>
      <vt:lpstr>Blackadder ITC</vt:lpstr>
      <vt:lpstr>Rage Italic</vt:lpstr>
      <vt:lpstr>Сумерки</vt:lpstr>
      <vt:lpstr>Польові рослини</vt:lpstr>
      <vt:lpstr> Польові  рослини  поділяються на:</vt:lpstr>
      <vt:lpstr>Дикорослі рослини поля</vt:lpstr>
      <vt:lpstr>              Волошки</vt:lpstr>
      <vt:lpstr>Волошка синя</vt:lpstr>
      <vt:lpstr>              Кульбаба</vt:lpstr>
      <vt:lpstr>    Кульбаба лікарська</vt:lpstr>
      <vt:lpstr>Талабан, або ярутка польова </vt:lpstr>
      <vt:lpstr>          Талабан польовий</vt:lpstr>
      <vt:lpstr>                 Пижмо</vt:lpstr>
      <vt:lpstr>          Пижмо звичайне</vt:lpstr>
      <vt:lpstr>               Ромашка</vt:lpstr>
      <vt:lpstr>       Ромашка лікарська</vt:lpstr>
      <vt:lpstr>Культурні рослини поля</vt:lpstr>
      <vt:lpstr>                 Жито</vt:lpstr>
      <vt:lpstr>        Жито посівне</vt:lpstr>
      <vt:lpstr>               Гречка</vt:lpstr>
      <vt:lpstr>     Гречка звичайна</vt:lpstr>
      <vt:lpstr>           Соняшник</vt:lpstr>
      <vt:lpstr>  Соняшник однорічний</vt:lpstr>
      <vt:lpstr>            Кукурудза</vt:lpstr>
      <vt:lpstr>Кукурудза</vt:lpstr>
      <vt:lpstr>Дякую за увагу! </vt:lpstr>
      <vt:lpstr>Джерела: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Польові рослини</dc:title>
  <dc:creator>Пользователь</dc:creator>
  <cp:lastModifiedBy>Alena</cp:lastModifiedBy>
  <cp:revision>8</cp:revision>
  <dcterms:created xsi:type="dcterms:W3CDTF">2010-03-04T17:50:25Z</dcterms:created>
  <dcterms:modified xsi:type="dcterms:W3CDTF">2016-09-25T05:46:21Z</dcterms:modified>
</cp:coreProperties>
</file>